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54"/>
  </p:notesMasterIdLst>
  <p:handoutMasterIdLst>
    <p:handoutMasterId r:id="rId55"/>
  </p:handoutMasterIdLst>
  <p:sldIdLst>
    <p:sldId id="355" r:id="rId2"/>
    <p:sldId id="256" r:id="rId3"/>
    <p:sldId id="257" r:id="rId4"/>
    <p:sldId id="307" r:id="rId5"/>
    <p:sldId id="267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5" r:id="rId14"/>
    <p:sldId id="316" r:id="rId15"/>
    <p:sldId id="317" r:id="rId16"/>
    <p:sldId id="318" r:id="rId17"/>
    <p:sldId id="319" r:id="rId18"/>
    <p:sldId id="320" r:id="rId19"/>
    <p:sldId id="321" r:id="rId20"/>
    <p:sldId id="322" r:id="rId21"/>
    <p:sldId id="323" r:id="rId22"/>
    <p:sldId id="324" r:id="rId23"/>
    <p:sldId id="325" r:id="rId24"/>
    <p:sldId id="326" r:id="rId25"/>
    <p:sldId id="327" r:id="rId26"/>
    <p:sldId id="328" r:id="rId27"/>
    <p:sldId id="329" r:id="rId28"/>
    <p:sldId id="330" r:id="rId29"/>
    <p:sldId id="331" r:id="rId30"/>
    <p:sldId id="332" r:id="rId31"/>
    <p:sldId id="333" r:id="rId32"/>
    <p:sldId id="334" r:id="rId33"/>
    <p:sldId id="335" r:id="rId34"/>
    <p:sldId id="336" r:id="rId35"/>
    <p:sldId id="337" r:id="rId36"/>
    <p:sldId id="338" r:id="rId37"/>
    <p:sldId id="339" r:id="rId38"/>
    <p:sldId id="340" r:id="rId39"/>
    <p:sldId id="341" r:id="rId40"/>
    <p:sldId id="342" r:id="rId41"/>
    <p:sldId id="343" r:id="rId42"/>
    <p:sldId id="344" r:id="rId43"/>
    <p:sldId id="345" r:id="rId44"/>
    <p:sldId id="346" r:id="rId45"/>
    <p:sldId id="347" r:id="rId46"/>
    <p:sldId id="348" r:id="rId47"/>
    <p:sldId id="349" r:id="rId48"/>
    <p:sldId id="350" r:id="rId49"/>
    <p:sldId id="351" r:id="rId50"/>
    <p:sldId id="352" r:id="rId51"/>
    <p:sldId id="353" r:id="rId52"/>
    <p:sldId id="354" r:id="rId53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66FF33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>
        <p:scale>
          <a:sx n="50" d="100"/>
          <a:sy n="50" d="100"/>
        </p:scale>
        <p:origin x="-288" y="-3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notesMaster" Target="notesMasters/notesMaster1.xml"/><Relationship Id="rId55" Type="http://schemas.openxmlformats.org/officeDocument/2006/relationships/handoutMaster" Target="handoutMasters/handoutMaster1.xml"/><Relationship Id="rId56" Type="http://schemas.openxmlformats.org/officeDocument/2006/relationships/printerSettings" Target="printerSettings/printerSettings1.bin"/><Relationship Id="rId57" Type="http://schemas.openxmlformats.org/officeDocument/2006/relationships/presProps" Target="presProps.xml"/><Relationship Id="rId58" Type="http://schemas.openxmlformats.org/officeDocument/2006/relationships/viewProps" Target="viewProps.xml"/><Relationship Id="rId59" Type="http://schemas.openxmlformats.org/officeDocument/2006/relationships/theme" Target="theme/theme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Eleanor M. Savko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fld id="{67CB817B-5D46-4523-936D-9198FB2F692C}" type="datetime1">
              <a:rPr lang="en-US"/>
              <a:pPr>
                <a:defRPr/>
              </a:pPr>
              <a:t>11/22/13</a:t>
            </a:fld>
            <a:endParaRPr lang="en-US"/>
          </a:p>
        </p:txBody>
      </p:sp>
      <p:sp>
        <p:nvSpPr>
          <p:cNvPr id="1054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54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fld id="{A7C45766-5891-4C95-9EEA-01B82DC7B7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528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Eleanor M. Savko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fld id="{64F70144-2AD3-4417-A4E2-C3EB9C3639F5}" type="datetime1">
              <a:rPr lang="en-US"/>
              <a:pPr>
                <a:defRPr/>
              </a:pPr>
              <a:t>11/22/13</a:t>
            </a:fld>
            <a:endParaRPr lang="en-US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34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fld id="{3C5C889C-110E-4BE6-AE38-9CEF26BF56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629677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55300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55301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6EFB9DFB-F370-40D6-88CB-91870CA31D42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55302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1A75FD-4B71-4680-B978-4B19241366C5}" type="slidenum">
              <a:rPr lang="en-US">
                <a:latin typeface="Times New Roman" pitchFamily="18" charset="0"/>
              </a:rPr>
              <a:pPr/>
              <a:t>2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64516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64517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95E96F6A-EC1B-4D72-BD07-E6326426D187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64518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89E506-5F03-4C4E-B8AA-EA521EA44F43}" type="slidenum">
              <a:rPr lang="en-US">
                <a:latin typeface="Times New Roman" pitchFamily="18" charset="0"/>
              </a:rPr>
              <a:pPr/>
              <a:t>11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65540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65541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2614A897-C6CA-48EA-84C4-F58BCA95C595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65542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59C1E5-07E0-4222-9CDE-3D3E7F5B76FF}" type="slidenum">
              <a:rPr lang="en-US">
                <a:latin typeface="Times New Roman" pitchFamily="18" charset="0"/>
              </a:rPr>
              <a:pPr/>
              <a:t>12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66564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66565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6515B827-9EC8-453D-95EC-09EEA817E2E4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66566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97AD13-B6A9-4681-A813-71A227F15B02}" type="slidenum">
              <a:rPr lang="en-US">
                <a:latin typeface="Times New Roman" pitchFamily="18" charset="0"/>
              </a:rPr>
              <a:pPr/>
              <a:t>13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67588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67589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F095078A-CB2A-4560-BCA0-FBE542476632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6759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986E00-E32B-4C81-B0D1-7E5139159AAE}" type="slidenum">
              <a:rPr lang="en-US">
                <a:latin typeface="Times New Roman" pitchFamily="18" charset="0"/>
              </a:rPr>
              <a:pPr/>
              <a:t>14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68612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68613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E4986553-68D8-4951-8BF1-45CC48BD167F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68614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F6E493-9609-422B-9172-615E9600DABC}" type="slidenum">
              <a:rPr lang="en-US">
                <a:latin typeface="Times New Roman" pitchFamily="18" charset="0"/>
              </a:rPr>
              <a:pPr/>
              <a:t>15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69636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69637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54B387D-AEEB-4BC7-B221-4F3CBFD2F8C1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69638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A1CAB1-8C8B-4E30-BE65-BC48707088CC}" type="slidenum">
              <a:rPr lang="en-US">
                <a:latin typeface="Times New Roman" pitchFamily="18" charset="0"/>
              </a:rPr>
              <a:pPr/>
              <a:t>16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70660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70661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58766DD3-BF61-4F50-B397-22B4AF16FB55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70662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574D1B-7257-46EA-AC96-744200DF8A71}" type="slidenum">
              <a:rPr lang="en-US">
                <a:latin typeface="Times New Roman" pitchFamily="18" charset="0"/>
              </a:rPr>
              <a:pPr/>
              <a:t>17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71684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71685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BD063157-E2FC-4F4C-AD69-1CD88FF5B1EF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71686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5AA3D9-5516-4B20-B75E-F3B5B7631A3C}" type="slidenum">
              <a:rPr lang="en-US">
                <a:latin typeface="Times New Roman" pitchFamily="18" charset="0"/>
              </a:rPr>
              <a:pPr/>
              <a:t>18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72708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72709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B9650287-948F-4A09-8329-3F222867AA68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7271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F983DB-84D9-43EE-9297-9EC121AB5C34}" type="slidenum">
              <a:rPr lang="en-US">
                <a:latin typeface="Times New Roman" pitchFamily="18" charset="0"/>
              </a:rPr>
              <a:pPr/>
              <a:t>19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73732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73733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A377D4E6-B561-4A16-B558-624F9CCF979E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73734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D6F43D-CA6C-422C-9EB9-126853108C0E}" type="slidenum">
              <a:rPr lang="en-US">
                <a:latin typeface="Times New Roman" pitchFamily="18" charset="0"/>
              </a:rPr>
              <a:pPr/>
              <a:t>20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56324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56325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727342CB-DEC5-4834-9E3B-4EDB65F84161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56326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33C337-0237-47EE-A4F6-013698094BB3}" type="slidenum">
              <a:rPr lang="en-US">
                <a:latin typeface="Times New Roman" pitchFamily="18" charset="0"/>
              </a:rPr>
              <a:pPr/>
              <a:t>3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74756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74757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F702F50E-069E-417D-BC5B-1D4CBB7B3AFC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74758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C401F9-E20F-411F-99D4-1C1BF6ED4AA1}" type="slidenum">
              <a:rPr lang="en-US">
                <a:latin typeface="Times New Roman" pitchFamily="18" charset="0"/>
              </a:rPr>
              <a:pPr/>
              <a:t>21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75780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75781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C86EAE7-040E-421D-9061-B96B77EAF6B1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75782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AA307A-47E8-4615-A564-C5986F16C4C3}" type="slidenum">
              <a:rPr lang="en-US">
                <a:latin typeface="Times New Roman" pitchFamily="18" charset="0"/>
              </a:rPr>
              <a:pPr/>
              <a:t>22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76804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76805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118B6700-D7EA-4F03-8E59-A03C3CD443E9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76806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AC52EB-F250-478C-A388-6AA85810FC6B}" type="slidenum">
              <a:rPr lang="en-US">
                <a:latin typeface="Times New Roman" pitchFamily="18" charset="0"/>
              </a:rPr>
              <a:pPr/>
              <a:t>23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77828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77829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E9CF2C78-790E-49E5-98AA-71EB9AB61D91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7783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0452D3-4E2B-4FD8-8AB7-E9FA306D2626}" type="slidenum">
              <a:rPr lang="en-US">
                <a:latin typeface="Times New Roman" pitchFamily="18" charset="0"/>
              </a:rPr>
              <a:pPr/>
              <a:t>24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78852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78853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8ACA42CB-10F1-42CF-9D12-244B1342B76B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78854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8E77CF-7F91-4F9B-AAD5-4F4DFEB320CE}" type="slidenum">
              <a:rPr lang="en-US">
                <a:latin typeface="Times New Roman" pitchFamily="18" charset="0"/>
              </a:rPr>
              <a:pPr/>
              <a:t>25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79876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79877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83F99185-B673-457C-BB71-5FFCF81C16E6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79878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01CD4C-830F-4344-80A4-D4864CF1D874}" type="slidenum">
              <a:rPr lang="en-US">
                <a:latin typeface="Times New Roman" pitchFamily="18" charset="0"/>
              </a:rPr>
              <a:pPr/>
              <a:t>26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80900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80901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AC898920-C3B4-47F1-83D9-DB5A12880EFD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80902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EDFAFF-C811-44F1-9A31-980B7D726EC4}" type="slidenum">
              <a:rPr lang="en-US">
                <a:latin typeface="Times New Roman" pitchFamily="18" charset="0"/>
              </a:rPr>
              <a:pPr/>
              <a:t>27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81924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81925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EFDECD93-D280-49ED-AA7E-0DA2C3DE9224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81926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31F51B-2591-4A50-A1C6-5A47CA92D740}" type="slidenum">
              <a:rPr lang="en-US">
                <a:latin typeface="Times New Roman" pitchFamily="18" charset="0"/>
              </a:rPr>
              <a:pPr/>
              <a:t>28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82948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82949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F61C4D0C-7A58-49A4-B478-60C0FE5BEE8A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8295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812FF6-5E99-4FD8-A5C3-750369197B80}" type="slidenum">
              <a:rPr lang="en-US">
                <a:latin typeface="Times New Roman" pitchFamily="18" charset="0"/>
              </a:rPr>
              <a:pPr/>
              <a:t>29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83972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83973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4E4B9DA7-A250-49B5-B25C-0D606AFB40E0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83974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C79EA9-E4D4-43AB-AFB8-E843DAD31052}" type="slidenum">
              <a:rPr lang="en-US">
                <a:latin typeface="Times New Roman" pitchFamily="18" charset="0"/>
              </a:rPr>
              <a:pPr/>
              <a:t>30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57348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57349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69B3910-12E7-4277-944E-821A06C33DDF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5735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27F0D6-3E98-4C99-809D-C04703578867}" type="slidenum">
              <a:rPr lang="en-US">
                <a:latin typeface="Times New Roman" pitchFamily="18" charset="0"/>
              </a:rPr>
              <a:pPr/>
              <a:t>4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84996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84997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0A09B13E-F821-4105-A5E2-B7B3CDF586E0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84998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9CD3B0-8CB8-4CD5-B44A-8BEC820A30E2}" type="slidenum">
              <a:rPr lang="en-US">
                <a:latin typeface="Times New Roman" pitchFamily="18" charset="0"/>
              </a:rPr>
              <a:pPr/>
              <a:t>31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86020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86021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A4FFCB79-E89F-4D3F-A4E8-BB9E100AA8D6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86022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259F36-73B9-40A1-BEB3-3F7AF879515E}" type="slidenum">
              <a:rPr lang="en-US">
                <a:latin typeface="Times New Roman" pitchFamily="18" charset="0"/>
              </a:rPr>
              <a:pPr/>
              <a:t>32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87044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87045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47630AB2-4F7F-4E97-A6A5-2FD35B984460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87046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570896-7229-4775-87C9-D492AA742556}" type="slidenum">
              <a:rPr lang="en-US">
                <a:latin typeface="Times New Roman" pitchFamily="18" charset="0"/>
              </a:rPr>
              <a:pPr/>
              <a:t>33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88068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88069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14B4AA1A-B896-4B5B-92EB-9674C79D6130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8807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20E23B-C7E5-402E-9A03-639010FBF255}" type="slidenum">
              <a:rPr lang="en-US">
                <a:latin typeface="Times New Roman" pitchFamily="18" charset="0"/>
              </a:rPr>
              <a:pPr/>
              <a:t>34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89092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89093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2DECEA3E-D56D-4735-8E46-576102C36B3A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89094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95DE15-2EC6-4C55-9AE1-929506A098A7}" type="slidenum">
              <a:rPr lang="en-US">
                <a:latin typeface="Times New Roman" pitchFamily="18" charset="0"/>
              </a:rPr>
              <a:pPr/>
              <a:t>35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90116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90117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129AF790-40D6-418A-A209-368C9AEB40D5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90118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ED3BDA-0ED8-496E-B6DD-54FC3C888415}" type="slidenum">
              <a:rPr lang="en-US">
                <a:latin typeface="Times New Roman" pitchFamily="18" charset="0"/>
              </a:rPr>
              <a:pPr/>
              <a:t>36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91140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91141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D71932BB-082E-4DBD-ACEA-EFE6E91B78BF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91142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432AAC-55F4-4778-99B3-02BF3F8C3475}" type="slidenum">
              <a:rPr lang="en-US">
                <a:latin typeface="Times New Roman" pitchFamily="18" charset="0"/>
              </a:rPr>
              <a:pPr/>
              <a:t>37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92164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92165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73C1EC90-83D1-4A4D-8135-FCB84C276343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92166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3CE55F-E289-446D-A61D-B785A4FFC989}" type="slidenum">
              <a:rPr lang="en-US">
                <a:latin typeface="Times New Roman" pitchFamily="18" charset="0"/>
              </a:rPr>
              <a:pPr/>
              <a:t>38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93188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93189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4B2E0E9E-BBED-4B30-9796-D0517B678831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9319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898532-7DAD-4B09-A96A-41A2CD2EA71D}" type="slidenum">
              <a:rPr lang="en-US">
                <a:latin typeface="Times New Roman" pitchFamily="18" charset="0"/>
              </a:rPr>
              <a:pPr/>
              <a:t>39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94212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94213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F1F9CC64-B7B1-4FAC-8739-96C9FE46B470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94214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8BA73D-66C3-45F5-A948-CFAFBF27B3B7}" type="slidenum">
              <a:rPr lang="en-US">
                <a:latin typeface="Times New Roman" pitchFamily="18" charset="0"/>
              </a:rPr>
              <a:pPr/>
              <a:t>40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58372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58373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D6FBE466-853C-4412-8643-D00D25F253AB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58374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55E3C1-233E-42CA-AEA0-D8ABD2842E9D}" type="slidenum">
              <a:rPr lang="en-US">
                <a:latin typeface="Times New Roman" pitchFamily="18" charset="0"/>
              </a:rPr>
              <a:pPr/>
              <a:t>5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95236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95237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DC7709B1-6844-4952-A73D-4196B0FA26D5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95238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3AEF28-B418-4BF3-AEA4-5DC02E422D4A}" type="slidenum">
              <a:rPr lang="en-US">
                <a:latin typeface="Times New Roman" pitchFamily="18" charset="0"/>
              </a:rPr>
              <a:pPr/>
              <a:t>41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96260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96261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9B8155EC-FFD1-41A5-8414-E9E392A555E7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96262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951C15-E58B-4D9B-8BAD-1689AF3EAC03}" type="slidenum">
              <a:rPr lang="en-US">
                <a:latin typeface="Times New Roman" pitchFamily="18" charset="0"/>
              </a:rPr>
              <a:pPr/>
              <a:t>42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97284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97285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639D973E-D6F5-46D8-956A-D62B1E5771A5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97286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0CCD28-8536-40CB-B804-EBC535A7435B}" type="slidenum">
              <a:rPr lang="en-US">
                <a:latin typeface="Times New Roman" pitchFamily="18" charset="0"/>
              </a:rPr>
              <a:pPr/>
              <a:t>43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98308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98309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791B1C04-05D2-42B6-A38C-78EBE0582D3E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9831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C952D9-ACCB-4DD0-82CB-27C56A64399E}" type="slidenum">
              <a:rPr lang="en-US">
                <a:latin typeface="Times New Roman" pitchFamily="18" charset="0"/>
              </a:rPr>
              <a:pPr/>
              <a:t>44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99332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99333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D3B9B226-D5AD-4C3D-B9AF-80DFB6D209C1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99334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64E771-020B-47D8-8C7E-F445A0538D7A}" type="slidenum">
              <a:rPr lang="en-US">
                <a:latin typeface="Times New Roman" pitchFamily="18" charset="0"/>
              </a:rPr>
              <a:pPr/>
              <a:t>45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100356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100357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41519D20-43DF-4B15-8E36-D0BE697090C7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100358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A1A3A9-DD67-4B2E-9D8A-4398D8993951}" type="slidenum">
              <a:rPr lang="en-US">
                <a:latin typeface="Times New Roman" pitchFamily="18" charset="0"/>
              </a:rPr>
              <a:pPr/>
              <a:t>46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101380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101381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7FA379A5-52EC-448D-A824-A489B24EC134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101382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CDB5D8-FB1F-4259-B0A4-AFFBA8734ABE}" type="slidenum">
              <a:rPr lang="en-US">
                <a:latin typeface="Times New Roman" pitchFamily="18" charset="0"/>
              </a:rPr>
              <a:pPr/>
              <a:t>47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102404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102405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AF078380-5A64-4027-8879-EAC395C830B8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102406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D48C3A-9B4B-415D-8987-03D23660E2B2}" type="slidenum">
              <a:rPr lang="en-US">
                <a:latin typeface="Times New Roman" pitchFamily="18" charset="0"/>
              </a:rPr>
              <a:pPr/>
              <a:t>48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103428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103429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7A134A57-FD71-4729-A8B3-9EDDB60C2E08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10343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529182-3535-4C70-B74F-A112959E95A8}" type="slidenum">
              <a:rPr lang="en-US">
                <a:latin typeface="Times New Roman" pitchFamily="18" charset="0"/>
              </a:rPr>
              <a:pPr/>
              <a:t>49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104452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104453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1CFC5FCB-4FAB-433E-A19D-AB23A1331D75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104454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86E26D-C9A0-413D-A88A-44E0B441DA6C}" type="slidenum">
              <a:rPr lang="en-US">
                <a:latin typeface="Times New Roman" pitchFamily="18" charset="0"/>
              </a:rPr>
              <a:pPr/>
              <a:t>50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59396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59397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08F4CF33-C2E8-44A6-A528-62336CAAD953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59398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2514AE-517A-4A33-81D9-29098494E9F1}" type="slidenum">
              <a:rPr lang="en-US">
                <a:latin typeface="Times New Roman" pitchFamily="18" charset="0"/>
              </a:rPr>
              <a:pPr/>
              <a:t>6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105476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105477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D86237E2-2E71-404C-9103-41B087DE5E61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105478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7485D8-4431-4E62-A24C-F8EED984E724}" type="slidenum">
              <a:rPr lang="en-US">
                <a:latin typeface="Times New Roman" pitchFamily="18" charset="0"/>
              </a:rPr>
              <a:pPr/>
              <a:t>51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64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106500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106501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D61A3A33-C02F-4950-8154-0F87B86BBB4F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106502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82476B-535D-4AE1-AA30-A75F83171D65}" type="slidenum">
              <a:rPr lang="en-US">
                <a:latin typeface="Times New Roman" pitchFamily="18" charset="0"/>
              </a:rPr>
              <a:pPr/>
              <a:t>52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60420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60421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DA06598C-A6F6-4B76-9722-57C5E21E999D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60422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73D9CA-1F24-4719-9867-C43236FAF8CE}" type="slidenum">
              <a:rPr lang="en-US">
                <a:latin typeface="Times New Roman" pitchFamily="18" charset="0"/>
              </a:rPr>
              <a:pPr/>
              <a:t>7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61444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61445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E1B55CD4-1E86-4FB2-B210-A95DB34E36EC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61446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46D581-52F8-401B-94C7-A8F810DA1430}" type="slidenum">
              <a:rPr lang="en-US">
                <a:latin typeface="Times New Roman" pitchFamily="18" charset="0"/>
              </a:rPr>
              <a:pPr/>
              <a:t>8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62468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62469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B849AADA-4252-4AE0-836F-2BBCEAF35113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6247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DF3B70-7CCC-43DE-9F6F-CB8400DDDFE2}" type="slidenum">
              <a:rPr lang="en-US">
                <a:latin typeface="Times New Roman" pitchFamily="18" charset="0"/>
              </a:rPr>
              <a:pPr/>
              <a:t>9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63492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Eleanor M. Savko</a:t>
            </a:r>
          </a:p>
        </p:txBody>
      </p:sp>
      <p:sp>
        <p:nvSpPr>
          <p:cNvPr id="63493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7FB57AD6-88C2-493F-802C-A128D7DE8B28}" type="datetime1">
              <a:rPr lang="en-US">
                <a:latin typeface="Times New Roman" pitchFamily="18" charset="0"/>
              </a:rPr>
              <a:pPr/>
              <a:t>11/22/13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63494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2AA745-7647-44B2-9F63-9DAE2BB48440}" type="slidenum">
              <a:rPr lang="en-US">
                <a:latin typeface="Times New Roman" pitchFamily="18" charset="0"/>
              </a:rPr>
              <a:pPr/>
              <a:t>10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4AF7A-525B-4556-BD90-D7F8D47CE1ED}" type="datetime1">
              <a:rPr lang="en-US"/>
              <a:pPr>
                <a:defRPr/>
              </a:pPr>
              <a:t>11/22/13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9B841D-3704-454C-84E0-2E879689A4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24625-0293-484E-A007-56650ACDF6AF}" type="datetime1">
              <a:rPr lang="en-US"/>
              <a:pPr>
                <a:defRPr/>
              </a:pPr>
              <a:t>11/22/13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8C3CB1-15F3-460F-A6A2-217EF9181F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AE224-97C8-4D1F-B701-7E02E0302B94}" type="datetime1">
              <a:rPr lang="en-US"/>
              <a:pPr>
                <a:defRPr/>
              </a:pPr>
              <a:t>11/22/13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7E9513-865F-4B30-BE0D-1D4C3A3848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E1FE3D-342C-4A6B-B235-931EA22C0468}" type="datetime1">
              <a:rPr lang="en-US"/>
              <a:pPr>
                <a:defRPr/>
              </a:pPr>
              <a:t>11/22/13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1D72-897A-4A48-B2D2-CF0E0E0E3D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8AEE7-B36A-4C8C-8389-DAA95C8B3706}" type="datetime1">
              <a:rPr lang="en-US"/>
              <a:pPr>
                <a:defRPr/>
              </a:pPr>
              <a:t>11/22/13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491BF-BD71-400D-9F9E-47BBEC0EB6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868B6-EDBD-47D7-923A-BE87115E21A3}" type="datetime1">
              <a:rPr lang="en-US"/>
              <a:pPr>
                <a:defRPr/>
              </a:pPr>
              <a:t>11/22/13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75637-87CC-43C5-A89D-1872D8EED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EC1CA-FEA2-4661-A072-0783143BC2DB}" type="datetime1">
              <a:rPr lang="en-US"/>
              <a:pPr>
                <a:defRPr/>
              </a:pPr>
              <a:t>11/22/13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60570-ACDB-485D-B342-DCDB7F415D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EBA33-19A3-420E-A0DA-BD21E903A9ED}" type="datetime1">
              <a:rPr lang="en-US"/>
              <a:pPr>
                <a:defRPr/>
              </a:pPr>
              <a:t>11/22/13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E16F14-71B0-4858-9F0A-DD17D033F9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5BB75-3C7C-4DEE-8D52-786A7F591093}" type="datetime1">
              <a:rPr lang="en-US"/>
              <a:pPr>
                <a:defRPr/>
              </a:pPr>
              <a:t>11/22/13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6647A-7742-457E-BAA6-513BAC9A8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1C371-1619-4089-92FC-A8964C08F87C}" type="datetime1">
              <a:rPr lang="en-US"/>
              <a:pPr>
                <a:defRPr/>
              </a:pPr>
              <a:t>11/22/13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C8DC8-0B14-42D8-BD8B-53E95A8160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77A2E-EE52-47D2-9102-2EAF4D904DA7}" type="datetime1">
              <a:rPr lang="en-US"/>
              <a:pPr>
                <a:defRPr/>
              </a:pPr>
              <a:t>11/22/13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061BE-8D0E-437E-941D-FC82606F8D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zoom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latin typeface="Times New Roman" charset="0"/>
              </a:defRPr>
            </a:lvl1pPr>
          </a:lstStyle>
          <a:p>
            <a:pPr>
              <a:defRPr/>
            </a:pPr>
            <a:fld id="{CB0A6697-D14D-46FC-AB64-AC25B3CFB7BE}" type="datetime1">
              <a:rPr lang="en-US"/>
              <a:pPr>
                <a:defRPr/>
              </a:pPr>
              <a:t>11/22/13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Times New Roman" charset="0"/>
              </a:defRPr>
            </a:lvl1pPr>
          </a:lstStyle>
          <a:p>
            <a:pPr>
              <a:defRPr/>
            </a:pPr>
            <a:fld id="{ECA183AA-FF1B-44FC-AC2F-D6C46C49AD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" Target="slide17.xml"/><Relationship Id="rId20" Type="http://schemas.openxmlformats.org/officeDocument/2006/relationships/slide" Target="slide39.xml"/><Relationship Id="rId21" Type="http://schemas.openxmlformats.org/officeDocument/2006/relationships/slide" Target="slide41.xml"/><Relationship Id="rId22" Type="http://schemas.openxmlformats.org/officeDocument/2006/relationships/slide" Target="slide43.xml"/><Relationship Id="rId23" Type="http://schemas.openxmlformats.org/officeDocument/2006/relationships/slide" Target="slide45.xml"/><Relationship Id="rId24" Type="http://schemas.openxmlformats.org/officeDocument/2006/relationships/slide" Target="slide47.xml"/><Relationship Id="rId25" Type="http://schemas.openxmlformats.org/officeDocument/2006/relationships/slide" Target="slide49.xml"/><Relationship Id="rId26" Type="http://schemas.openxmlformats.org/officeDocument/2006/relationships/slide" Target="slide51.xml"/><Relationship Id="rId27" Type="http://schemas.openxmlformats.org/officeDocument/2006/relationships/slide" Target="slide3.xml"/><Relationship Id="rId10" Type="http://schemas.openxmlformats.org/officeDocument/2006/relationships/slide" Target="slide19.xml"/><Relationship Id="rId11" Type="http://schemas.openxmlformats.org/officeDocument/2006/relationships/slide" Target="slide21.xml"/><Relationship Id="rId12" Type="http://schemas.openxmlformats.org/officeDocument/2006/relationships/slide" Target="slide23.xml"/><Relationship Id="rId13" Type="http://schemas.openxmlformats.org/officeDocument/2006/relationships/slide" Target="slide25.xml"/><Relationship Id="rId14" Type="http://schemas.openxmlformats.org/officeDocument/2006/relationships/slide" Target="slide27.xml"/><Relationship Id="rId15" Type="http://schemas.openxmlformats.org/officeDocument/2006/relationships/slide" Target="slide29.xml"/><Relationship Id="rId16" Type="http://schemas.openxmlformats.org/officeDocument/2006/relationships/slide" Target="slide31.xml"/><Relationship Id="rId17" Type="http://schemas.openxmlformats.org/officeDocument/2006/relationships/slide" Target="slide33.xml"/><Relationship Id="rId18" Type="http://schemas.openxmlformats.org/officeDocument/2006/relationships/slide" Target="slide35.xml"/><Relationship Id="rId19" Type="http://schemas.openxmlformats.org/officeDocument/2006/relationships/slide" Target="slide37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slide" Target="slide5.xml"/><Relationship Id="rId4" Type="http://schemas.openxmlformats.org/officeDocument/2006/relationships/slide" Target="slide7.xml"/><Relationship Id="rId5" Type="http://schemas.openxmlformats.org/officeDocument/2006/relationships/slide" Target="slide9.xml"/><Relationship Id="rId6" Type="http://schemas.openxmlformats.org/officeDocument/2006/relationships/slide" Target="slide11.xml"/><Relationship Id="rId7" Type="http://schemas.openxmlformats.org/officeDocument/2006/relationships/slide" Target="slide13.xml"/><Relationship Id="rId8" Type="http://schemas.openxmlformats.org/officeDocument/2006/relationships/slide" Target="slide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4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5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" y="1295400"/>
            <a:ext cx="8077200" cy="41549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8800" b="1" dirty="0" smtClean="0">
                <a:ln w="1016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Chapter 8 Earthquake Jeopardy!</a:t>
            </a:r>
            <a:endParaRPr lang="en-US" sz="8800" b="1" dirty="0">
              <a:ln w="10160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0243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It’s Not My Fault $</a:t>
            </a:r>
            <a:r>
              <a:rPr lang="en-US" dirty="0" smtClean="0"/>
              <a:t>400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Normal fault</a:t>
            </a:r>
            <a:endParaRPr lang="en-US" dirty="0"/>
          </a:p>
        </p:txBody>
      </p:sp>
      <p:pic>
        <p:nvPicPr>
          <p:cNvPr id="7" name="Picture 5" descr="http://ms.cusd220.lake.k12.il.us/Student%20Work/Padal/Third%20Period/rebeccab3/images/normal%20faul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590800"/>
            <a:ext cx="5334000" cy="3108158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advClick="0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It’s Not My Fault $</a:t>
            </a:r>
            <a:r>
              <a:rPr lang="en-US" dirty="0" smtClean="0"/>
              <a:t>500 Q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This is the total force acting on rocks at one point in time.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2291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It’s Not My Fault $</a:t>
            </a:r>
            <a:r>
              <a:rPr lang="en-US" dirty="0" smtClean="0"/>
              <a:t>500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Stress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3315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Catch the Wave $100 Q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List the 3 major types of waves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4339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Catch the Wave $</a:t>
            </a:r>
            <a:r>
              <a:rPr lang="en-US" dirty="0" smtClean="0"/>
              <a:t>100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P-waves, S-waves, Surface waves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Catch the Wave $</a:t>
            </a:r>
            <a:r>
              <a:rPr lang="en-US" dirty="0" smtClean="0"/>
              <a:t>200 Q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Arrange the 3 types of waves in order from </a:t>
            </a:r>
            <a:r>
              <a:rPr lang="en-US" b="1" u="sng" dirty="0" smtClean="0"/>
              <a:t>slowest to fastest</a:t>
            </a:r>
          </a:p>
          <a:p>
            <a:pPr algn="ctr">
              <a:spcBef>
                <a:spcPts val="600"/>
              </a:spcBef>
              <a:buNone/>
            </a:pPr>
            <a:r>
              <a:rPr lang="en-US" dirty="0" smtClean="0"/>
              <a:t>AND </a:t>
            </a:r>
          </a:p>
          <a:p>
            <a:pPr algn="ctr">
              <a:spcBef>
                <a:spcPts val="600"/>
              </a:spcBef>
              <a:buNone/>
            </a:pPr>
            <a:r>
              <a:rPr lang="en-US" dirty="0" smtClean="0"/>
              <a:t>from </a:t>
            </a:r>
            <a:r>
              <a:rPr lang="en-US" b="1" u="sng" dirty="0" smtClean="0"/>
              <a:t>least destructive to most destructive</a:t>
            </a:r>
          </a:p>
          <a:p>
            <a:pPr algn="ctr">
              <a:spcBef>
                <a:spcPts val="600"/>
              </a:spcBef>
              <a:buNone/>
            </a:pPr>
            <a:endParaRPr lang="en-US" dirty="0" smtClean="0"/>
          </a:p>
          <a:p>
            <a:pPr algn="ctr">
              <a:spcBef>
                <a:spcPts val="600"/>
              </a:spcBef>
              <a:buNone/>
            </a:pPr>
            <a:r>
              <a:rPr lang="en-US" dirty="0" smtClean="0"/>
              <a:t>ANSWER BOTH FOR CREDIT</a:t>
            </a:r>
          </a:p>
        </p:txBody>
      </p:sp>
    </p:spTree>
  </p:cSld>
  <p:clrMapOvr>
    <a:masterClrMapping/>
  </p:clrMapOvr>
  <p:transition xmlns:p14="http://schemas.microsoft.com/office/powerpoint/2010/main"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6387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8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Catch the Wave $</a:t>
            </a:r>
            <a:r>
              <a:rPr lang="en-US" dirty="0" smtClean="0"/>
              <a:t>200 A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Slow</a:t>
            </a:r>
            <a:r>
              <a:rPr lang="en-US" dirty="0" err="1" smtClean="0">
                <a:sym typeface="Wingdings" pitchFamily="2" charset="2"/>
              </a:rPr>
              <a:t>Fast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      Surface, S, P</a:t>
            </a: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err="1" smtClean="0">
                <a:sym typeface="Wingdings" pitchFamily="2" charset="2"/>
              </a:rPr>
              <a:t>LeastMost</a:t>
            </a:r>
            <a:r>
              <a:rPr lang="en-US" dirty="0" smtClean="0">
                <a:sym typeface="Wingdings" pitchFamily="2" charset="2"/>
              </a:rPr>
              <a:t> destructive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      P, S, Surface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7411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Catch the Wave $</a:t>
            </a:r>
            <a:r>
              <a:rPr lang="en-US" dirty="0" smtClean="0"/>
              <a:t>300 Q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Which type(s) of waves originate at the focus?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8435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Catch the Wave $</a:t>
            </a:r>
            <a:r>
              <a:rPr lang="en-US" dirty="0" smtClean="0"/>
              <a:t>300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P and S waves</a:t>
            </a:r>
          </a:p>
          <a:p>
            <a:pPr algn="ctr">
              <a:buNone/>
            </a:pP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surface waves occur….at the surface!!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Catch the Wave $</a:t>
            </a:r>
            <a:r>
              <a:rPr lang="en-US" dirty="0" smtClean="0"/>
              <a:t>400 Q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1600200"/>
            <a:ext cx="7772400" cy="4114800"/>
          </a:xfrm>
        </p:spPr>
        <p:txBody>
          <a:bodyPr/>
          <a:lstStyle/>
          <a:p>
            <a:pPr marL="0" algn="ctr">
              <a:buNone/>
            </a:pPr>
            <a:r>
              <a:rPr lang="en-US" dirty="0" smtClean="0"/>
              <a:t>Roughly, what time did the S-wave arrive at this seismic station?</a:t>
            </a:r>
            <a:endParaRPr lang="en-US" dirty="0"/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590800"/>
            <a:ext cx="6172200" cy="3868971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8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2286000"/>
            <a:ext cx="1828800" cy="1143000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3" action="ppaction://hlinksldjump"/>
              </a:rPr>
              <a:t>200 pt</a:t>
            </a:r>
            <a:endParaRPr lang="en-US"/>
          </a:p>
        </p:txBody>
      </p:sp>
      <p:sp>
        <p:nvSpPr>
          <p:cNvPr id="2051" name="AutoShape 9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3429000"/>
            <a:ext cx="1828800" cy="1143000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4" action="ppaction://hlinksldjump"/>
              </a:rPr>
              <a:t>300 pt</a:t>
            </a:r>
            <a:endParaRPr lang="en-US">
              <a:hlinkClick r:id="rId4" action="ppaction://hlinksldjump"/>
            </a:endParaRPr>
          </a:p>
        </p:txBody>
      </p:sp>
      <p:sp>
        <p:nvSpPr>
          <p:cNvPr id="2052" name="AutoShape 9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4572000"/>
            <a:ext cx="1828800" cy="1143000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5" action="ppaction://hlinksldjump"/>
              </a:rPr>
              <a:t>400 pt</a:t>
            </a:r>
            <a:endParaRPr lang="en-US">
              <a:hlinkClick r:id="rId5" action="ppaction://hlinksldjump"/>
            </a:endParaRPr>
          </a:p>
        </p:txBody>
      </p:sp>
      <p:sp>
        <p:nvSpPr>
          <p:cNvPr id="2053" name="AutoShape 92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5715000"/>
            <a:ext cx="1828800" cy="1143000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6" action="ppaction://hlinksldjump"/>
              </a:rPr>
              <a:t>500 pt</a:t>
            </a:r>
            <a:endParaRPr lang="en-US"/>
          </a:p>
        </p:txBody>
      </p:sp>
      <p:sp>
        <p:nvSpPr>
          <p:cNvPr id="2054" name="AutoShape 101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1143000"/>
            <a:ext cx="1828800" cy="1143000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7" action="ppaction://hlinksldjump"/>
              </a:rPr>
              <a:t>100 pt</a:t>
            </a:r>
            <a:endParaRPr lang="en-US"/>
          </a:p>
        </p:txBody>
      </p:sp>
      <p:sp>
        <p:nvSpPr>
          <p:cNvPr id="2055" name="AutoShape 102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2286000"/>
            <a:ext cx="1828800" cy="1143000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8" action="ppaction://hlinksldjump"/>
              </a:rPr>
              <a:t>200 pt</a:t>
            </a:r>
            <a:endParaRPr lang="en-US">
              <a:hlinkClick r:id="rId8" action="ppaction://hlinksldjump"/>
            </a:endParaRPr>
          </a:p>
        </p:txBody>
      </p:sp>
      <p:sp>
        <p:nvSpPr>
          <p:cNvPr id="2056" name="AutoShape 103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3429000"/>
            <a:ext cx="1828800" cy="1143000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9" action="ppaction://hlinksldjump"/>
              </a:rPr>
              <a:t>300 pt</a:t>
            </a:r>
            <a:endParaRPr lang="en-US"/>
          </a:p>
        </p:txBody>
      </p:sp>
      <p:sp>
        <p:nvSpPr>
          <p:cNvPr id="2057" name="AutoShape 104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4572000"/>
            <a:ext cx="1828800" cy="1143000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10" action="ppaction://hlinksldjump"/>
              </a:rPr>
              <a:t>400 pt</a:t>
            </a:r>
            <a:endParaRPr lang="en-US"/>
          </a:p>
        </p:txBody>
      </p:sp>
      <p:sp>
        <p:nvSpPr>
          <p:cNvPr id="2058" name="AutoShape 105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5715000"/>
            <a:ext cx="1828800" cy="1143000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11" action="ppaction://hlinksldjump"/>
              </a:rPr>
              <a:t>500 pt</a:t>
            </a:r>
            <a:endParaRPr lang="en-US"/>
          </a:p>
        </p:txBody>
      </p:sp>
      <p:sp>
        <p:nvSpPr>
          <p:cNvPr id="2059" name="AutoShape 106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1143000"/>
            <a:ext cx="1828800" cy="1143000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12" action="ppaction://hlinksldjump"/>
              </a:rPr>
              <a:t>100 pt</a:t>
            </a:r>
            <a:endParaRPr lang="en-US"/>
          </a:p>
        </p:txBody>
      </p:sp>
      <p:sp>
        <p:nvSpPr>
          <p:cNvPr id="2060" name="AutoShape 107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2286000"/>
            <a:ext cx="1828800" cy="1143000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13" action="ppaction://hlinksldjump"/>
              </a:rPr>
              <a:t>200pt</a:t>
            </a:r>
            <a:endParaRPr lang="en-US"/>
          </a:p>
        </p:txBody>
      </p:sp>
      <p:sp>
        <p:nvSpPr>
          <p:cNvPr id="2061" name="AutoShape 108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3429000"/>
            <a:ext cx="1828800" cy="1143000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14" action="ppaction://hlinksldjump"/>
              </a:rPr>
              <a:t>300 pt</a:t>
            </a:r>
            <a:endParaRPr lang="en-US"/>
          </a:p>
        </p:txBody>
      </p:sp>
      <p:sp>
        <p:nvSpPr>
          <p:cNvPr id="2062" name="AutoShape 109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4572000"/>
            <a:ext cx="1828800" cy="1143000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15" action="ppaction://hlinksldjump"/>
              </a:rPr>
              <a:t>400 pt</a:t>
            </a:r>
            <a:endParaRPr lang="en-US"/>
          </a:p>
        </p:txBody>
      </p:sp>
      <p:sp>
        <p:nvSpPr>
          <p:cNvPr id="2063" name="AutoShape 110">
            <a:hlinkClick r:id="rId1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5715000"/>
            <a:ext cx="1828800" cy="1143000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16" action="ppaction://hlinksldjump"/>
              </a:rPr>
              <a:t>500 pt</a:t>
            </a:r>
            <a:endParaRPr lang="en-US"/>
          </a:p>
        </p:txBody>
      </p:sp>
      <p:sp>
        <p:nvSpPr>
          <p:cNvPr id="2064" name="AutoShape 111">
            <a:hlinkClick r:id="rId1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1143000"/>
            <a:ext cx="1828800" cy="1143000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dirty="0">
                <a:solidFill>
                  <a:schemeClr val="bg1"/>
                </a:solidFill>
                <a:latin typeface="Garamond" pitchFamily="18" charset="0"/>
                <a:hlinkClick r:id="rId17" action="ppaction://hlinksldjump"/>
              </a:rPr>
              <a:t>100 pt</a:t>
            </a:r>
            <a:endParaRPr lang="en-US" dirty="0"/>
          </a:p>
        </p:txBody>
      </p:sp>
      <p:sp>
        <p:nvSpPr>
          <p:cNvPr id="2065" name="AutoShape 112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2286000"/>
            <a:ext cx="1828800" cy="1143000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18" action="ppaction://hlinksldjump"/>
              </a:rPr>
              <a:t>200 pt</a:t>
            </a:r>
            <a:endParaRPr lang="en-US"/>
          </a:p>
        </p:txBody>
      </p:sp>
      <p:sp>
        <p:nvSpPr>
          <p:cNvPr id="2066" name="AutoShape 113">
            <a:hlinkClick r:id="rId1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3429000"/>
            <a:ext cx="1828800" cy="1143000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19" action="ppaction://hlinksldjump"/>
              </a:rPr>
              <a:t>300 pt</a:t>
            </a:r>
            <a:endParaRPr lang="en-US"/>
          </a:p>
        </p:txBody>
      </p:sp>
      <p:sp>
        <p:nvSpPr>
          <p:cNvPr id="2067" name="AutoShape 114">
            <a:hlinkClick r:id="rId2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4572000"/>
            <a:ext cx="1828800" cy="1143000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20" action="ppaction://hlinksldjump"/>
              </a:rPr>
              <a:t>400 pt</a:t>
            </a:r>
            <a:endParaRPr lang="en-US"/>
          </a:p>
        </p:txBody>
      </p:sp>
      <p:sp>
        <p:nvSpPr>
          <p:cNvPr id="2068" name="AutoShape 115">
            <a:hlinkClick r:id="rId2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5715000"/>
            <a:ext cx="1828800" cy="1143000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21" action="ppaction://hlinksldjump"/>
              </a:rPr>
              <a:t>500 pt</a:t>
            </a:r>
            <a:endParaRPr lang="en-US"/>
          </a:p>
        </p:txBody>
      </p:sp>
      <p:sp>
        <p:nvSpPr>
          <p:cNvPr id="2069" name="AutoShape 116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1143000"/>
            <a:ext cx="1828800" cy="1143000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22" action="ppaction://hlinksldjump"/>
              </a:rPr>
              <a:t>100 pt</a:t>
            </a:r>
            <a:endParaRPr lang="en-US"/>
          </a:p>
        </p:txBody>
      </p:sp>
      <p:sp>
        <p:nvSpPr>
          <p:cNvPr id="2070" name="AutoShape 117">
            <a:hlinkClick r:id="rId2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2286000"/>
            <a:ext cx="1828800" cy="1143000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23" action="ppaction://hlinksldjump"/>
              </a:rPr>
              <a:t>200 pt</a:t>
            </a:r>
            <a:endParaRPr lang="en-US"/>
          </a:p>
        </p:txBody>
      </p:sp>
      <p:sp>
        <p:nvSpPr>
          <p:cNvPr id="2071" name="AutoShape 118">
            <a:hlinkClick r:id="rId2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3429000"/>
            <a:ext cx="1828800" cy="1143000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24" action="ppaction://hlinksldjump"/>
              </a:rPr>
              <a:t>300 pt</a:t>
            </a:r>
            <a:endParaRPr lang="en-US"/>
          </a:p>
        </p:txBody>
      </p:sp>
      <p:sp>
        <p:nvSpPr>
          <p:cNvPr id="2072" name="AutoShape 119">
            <a:hlinkClick r:id="rId2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4572000"/>
            <a:ext cx="1828800" cy="1143000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25" action="ppaction://hlinksldjump"/>
              </a:rPr>
              <a:t>400 pt</a:t>
            </a:r>
            <a:endParaRPr lang="en-US"/>
          </a:p>
        </p:txBody>
      </p:sp>
      <p:sp>
        <p:nvSpPr>
          <p:cNvPr id="2073" name="AutoShape 120">
            <a:hlinkClick r:id="rId2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5715000"/>
            <a:ext cx="1828800" cy="1143000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26" action="ppaction://hlinksldjump"/>
              </a:rPr>
              <a:t>500 pt</a:t>
            </a:r>
            <a:endParaRPr lang="en-US"/>
          </a:p>
        </p:txBody>
      </p:sp>
      <p:sp>
        <p:nvSpPr>
          <p:cNvPr id="2074" name="AutoShape 40">
            <a:hlinkClick r:id="rId2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1143000"/>
            <a:ext cx="1828800" cy="1143000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dirty="0">
                <a:solidFill>
                  <a:schemeClr val="bg1"/>
                </a:solidFill>
                <a:latin typeface="Garamond" pitchFamily="18" charset="0"/>
                <a:hlinkClick r:id="" action="ppaction://hlinkshowjump?jump=nextslide"/>
              </a:rPr>
              <a:t>100 pt</a:t>
            </a:r>
            <a:endParaRPr lang="en-US" dirty="0"/>
          </a:p>
        </p:txBody>
      </p:sp>
      <p:sp>
        <p:nvSpPr>
          <p:cNvPr id="2075" name="Rectangle 58"/>
          <p:cNvSpPr>
            <a:spLocks noChangeArrowheads="1"/>
          </p:cNvSpPr>
          <p:nvPr/>
        </p:nvSpPr>
        <p:spPr bwMode="auto">
          <a:xfrm>
            <a:off x="0" y="0"/>
            <a:ext cx="1828800" cy="1143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3200" b="1" dirty="0" smtClean="0">
                <a:solidFill>
                  <a:srgbClr val="33CC33"/>
                </a:solidFill>
                <a:latin typeface="Garamond" pitchFamily="18" charset="0"/>
              </a:rPr>
              <a:t>It’s Not</a:t>
            </a:r>
          </a:p>
          <a:p>
            <a:r>
              <a:rPr lang="en-US" sz="3200" b="1" dirty="0" smtClean="0">
                <a:solidFill>
                  <a:srgbClr val="33CC33"/>
                </a:solidFill>
                <a:latin typeface="Garamond" pitchFamily="18" charset="0"/>
              </a:rPr>
              <a:t> </a:t>
            </a:r>
            <a:r>
              <a:rPr lang="en-US" sz="3200" b="1" dirty="0">
                <a:solidFill>
                  <a:srgbClr val="33CC33"/>
                </a:solidFill>
                <a:latin typeface="Garamond" pitchFamily="18" charset="0"/>
              </a:rPr>
              <a:t>M</a:t>
            </a:r>
            <a:r>
              <a:rPr lang="en-US" sz="3200" b="1" dirty="0" smtClean="0">
                <a:solidFill>
                  <a:srgbClr val="33CC33"/>
                </a:solidFill>
                <a:latin typeface="Garamond" pitchFamily="18" charset="0"/>
              </a:rPr>
              <a:t>y Fault</a:t>
            </a:r>
            <a:endParaRPr lang="en-US" sz="3200" b="1" dirty="0">
              <a:solidFill>
                <a:srgbClr val="33CC33"/>
              </a:solidFill>
              <a:latin typeface="Garamond" pitchFamily="18" charset="0"/>
            </a:endParaRPr>
          </a:p>
        </p:txBody>
      </p:sp>
      <p:sp>
        <p:nvSpPr>
          <p:cNvPr id="2076" name="Rectangle 97"/>
          <p:cNvSpPr>
            <a:spLocks noChangeArrowheads="1"/>
          </p:cNvSpPr>
          <p:nvPr/>
        </p:nvSpPr>
        <p:spPr bwMode="auto">
          <a:xfrm>
            <a:off x="1828800" y="0"/>
            <a:ext cx="1828800" cy="1143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3200" b="1" dirty="0" smtClean="0">
                <a:solidFill>
                  <a:srgbClr val="33CC33"/>
                </a:solidFill>
              </a:rPr>
              <a:t>Catch the </a:t>
            </a:r>
          </a:p>
          <a:p>
            <a:r>
              <a:rPr lang="en-US" sz="3200" b="1" dirty="0" smtClean="0">
                <a:solidFill>
                  <a:srgbClr val="33CC33"/>
                </a:solidFill>
              </a:rPr>
              <a:t>Wave</a:t>
            </a:r>
            <a:endParaRPr lang="en-US" sz="3200" b="1" dirty="0">
              <a:solidFill>
                <a:srgbClr val="33CC33"/>
              </a:solidFill>
            </a:endParaRPr>
          </a:p>
        </p:txBody>
      </p:sp>
      <p:sp>
        <p:nvSpPr>
          <p:cNvPr id="2077" name="Rectangle 98"/>
          <p:cNvSpPr>
            <a:spLocks noChangeArrowheads="1"/>
          </p:cNvSpPr>
          <p:nvPr/>
        </p:nvSpPr>
        <p:spPr bwMode="auto">
          <a:xfrm>
            <a:off x="3657600" y="0"/>
            <a:ext cx="1828800" cy="1143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3000" b="1" dirty="0" smtClean="0">
                <a:solidFill>
                  <a:srgbClr val="66FF33"/>
                </a:solidFill>
              </a:rPr>
              <a:t> </a:t>
            </a:r>
            <a:r>
              <a:rPr lang="en-US" sz="3000" b="1" dirty="0" smtClean="0">
                <a:solidFill>
                  <a:srgbClr val="33CC33"/>
                </a:solidFill>
              </a:rPr>
              <a:t>How crazy </a:t>
            </a:r>
          </a:p>
          <a:p>
            <a:r>
              <a:rPr lang="en-US" sz="3000" b="1" dirty="0" smtClean="0">
                <a:solidFill>
                  <a:srgbClr val="33CC33"/>
                </a:solidFill>
              </a:rPr>
              <a:t>was that?!</a:t>
            </a:r>
            <a:endParaRPr lang="en-US" sz="3000" b="1" dirty="0">
              <a:solidFill>
                <a:srgbClr val="33CC33"/>
              </a:solidFill>
            </a:endParaRPr>
          </a:p>
        </p:txBody>
      </p:sp>
      <p:sp>
        <p:nvSpPr>
          <p:cNvPr id="2078" name="Rectangle 99"/>
          <p:cNvSpPr>
            <a:spLocks noChangeArrowheads="1"/>
          </p:cNvSpPr>
          <p:nvPr/>
        </p:nvSpPr>
        <p:spPr bwMode="auto">
          <a:xfrm>
            <a:off x="5486400" y="0"/>
            <a:ext cx="1828800" cy="1143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000" b="1" dirty="0" err="1" smtClean="0">
                <a:solidFill>
                  <a:srgbClr val="33CC33"/>
                </a:solidFill>
              </a:rPr>
              <a:t>Til</a:t>
            </a:r>
            <a:r>
              <a:rPr lang="en-US" sz="2000" b="1" dirty="0" smtClean="0">
                <a:solidFill>
                  <a:srgbClr val="33CC33"/>
                </a:solidFill>
              </a:rPr>
              <a:t> the </a:t>
            </a:r>
          </a:p>
          <a:p>
            <a:r>
              <a:rPr lang="en-US" sz="2000" b="1" dirty="0" smtClean="0">
                <a:solidFill>
                  <a:srgbClr val="33CC33"/>
                </a:solidFill>
              </a:rPr>
              <a:t>Landslide </a:t>
            </a:r>
          </a:p>
          <a:p>
            <a:r>
              <a:rPr lang="en-US" sz="2000" b="1" dirty="0" smtClean="0">
                <a:solidFill>
                  <a:srgbClr val="33CC33"/>
                </a:solidFill>
              </a:rPr>
              <a:t>Brought Me</a:t>
            </a:r>
          </a:p>
          <a:p>
            <a:r>
              <a:rPr lang="en-US" sz="2000" b="1" dirty="0" smtClean="0">
                <a:solidFill>
                  <a:srgbClr val="33CC33"/>
                </a:solidFill>
              </a:rPr>
              <a:t> Down</a:t>
            </a:r>
            <a:endParaRPr lang="en-US" sz="2000" b="1" dirty="0">
              <a:solidFill>
                <a:srgbClr val="33CC33"/>
              </a:solidFill>
            </a:endParaRPr>
          </a:p>
        </p:txBody>
      </p:sp>
      <p:sp>
        <p:nvSpPr>
          <p:cNvPr id="2079" name="Rectangle 100"/>
          <p:cNvSpPr>
            <a:spLocks noChangeArrowheads="1"/>
          </p:cNvSpPr>
          <p:nvPr/>
        </p:nvSpPr>
        <p:spPr bwMode="auto">
          <a:xfrm>
            <a:off x="7315200" y="0"/>
            <a:ext cx="1828800" cy="1143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3600" b="1" dirty="0" smtClean="0">
                <a:solidFill>
                  <a:srgbClr val="33CC33"/>
                </a:solidFill>
              </a:rPr>
              <a:t>Mixed </a:t>
            </a:r>
          </a:p>
          <a:p>
            <a:r>
              <a:rPr lang="en-US" sz="3600" b="1" dirty="0" smtClean="0">
                <a:solidFill>
                  <a:srgbClr val="33CC33"/>
                </a:solidFill>
              </a:rPr>
              <a:t>Bag</a:t>
            </a:r>
            <a:endParaRPr lang="en-US" sz="3600" b="1" dirty="0">
              <a:solidFill>
                <a:srgbClr val="33CC33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20483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Catch the Wave $</a:t>
            </a:r>
            <a:r>
              <a:rPr lang="en-US" dirty="0" smtClean="0"/>
              <a:t>400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371600" y="1600200"/>
            <a:ext cx="7772400" cy="41148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~38-40 minute mark</a:t>
            </a:r>
            <a:endParaRPr lang="en-US" dirty="0"/>
          </a:p>
        </p:txBody>
      </p:sp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09800"/>
            <a:ext cx="6697807" cy="436245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advClick="0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21507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Catch the Wave $</a:t>
            </a:r>
            <a:r>
              <a:rPr lang="en-US" dirty="0" smtClean="0"/>
              <a:t>500 Q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 How can we calculate the epicenter of an earthquake?</a:t>
            </a:r>
          </a:p>
          <a:p>
            <a:pPr algn="ctr">
              <a:buNone/>
            </a:pPr>
            <a:r>
              <a:rPr lang="en-US" i="1" dirty="0" smtClean="0"/>
              <a:t>Be sure to be specific with steps/process</a:t>
            </a:r>
          </a:p>
          <a:p>
            <a:pPr algn="ctr">
              <a:buNone/>
            </a:pPr>
            <a:r>
              <a:rPr lang="en-US" i="1" dirty="0" smtClean="0"/>
              <a:t>[4 major steps]</a:t>
            </a:r>
            <a:endParaRPr lang="en-US" i="1" dirty="0"/>
          </a:p>
        </p:txBody>
      </p:sp>
    </p:spTree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447800" y="3173413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22531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Catch the Wave $</a:t>
            </a:r>
            <a:r>
              <a:rPr lang="en-US" dirty="0" smtClean="0"/>
              <a:t>500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Difference between P and S waves from seismogram</a:t>
            </a:r>
          </a:p>
          <a:p>
            <a:pPr marL="514350" indent="-514350">
              <a:buAutoNum type="arabicPeriod"/>
            </a:pPr>
            <a:r>
              <a:rPr lang="en-US" dirty="0" smtClean="0"/>
              <a:t>Plot on Travel-Time Curve graph</a:t>
            </a:r>
          </a:p>
          <a:p>
            <a:pPr marL="514350" indent="-514350">
              <a:buAutoNum type="arabicPeriod"/>
            </a:pPr>
            <a:r>
              <a:rPr lang="en-US" dirty="0" smtClean="0"/>
              <a:t>Locate </a:t>
            </a:r>
            <a:r>
              <a:rPr lang="en-US" dirty="0" err="1" smtClean="0"/>
              <a:t>epicentral</a:t>
            </a:r>
            <a:r>
              <a:rPr lang="en-US" dirty="0" smtClean="0"/>
              <a:t> distance (radius)</a:t>
            </a:r>
          </a:p>
          <a:p>
            <a:pPr marL="514350" indent="-514350">
              <a:buAutoNum type="arabicPeriod"/>
            </a:pPr>
            <a:r>
              <a:rPr lang="en-US" dirty="0" smtClean="0"/>
              <a:t>Use 3 seismic stations</a:t>
            </a:r>
            <a:r>
              <a:rPr lang="en-US" dirty="0" smtClean="0">
                <a:sym typeface="Wingdings" pitchFamily="2" charset="2"/>
              </a:rPr>
              <a:t> </a:t>
            </a:r>
          </a:p>
          <a:p>
            <a:pPr marL="514350" indent="-514350">
              <a:buNone/>
            </a:pPr>
            <a:r>
              <a:rPr lang="en-US" dirty="0" smtClean="0">
                <a:sym typeface="Wingdings" pitchFamily="2" charset="2"/>
              </a:rPr>
              <a:t>          intersection=epicenter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Crazy Was That? $100 Q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Scale to measure earthquakes based on their magnitude and energy of the largest seismic wave.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24579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Crazy Was That? $100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Richter scale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25603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Crazy Was That? $200 Q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Measure of energy released by an earthquake.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26627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2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Crazy Was That? $200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Magnitude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Crazy Was That? $300 Q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Compare and contrast a seismogram &amp; seismograph</a:t>
            </a:r>
          </a:p>
          <a:p>
            <a:pPr lvl="1"/>
            <a:r>
              <a:rPr lang="en-US" dirty="0" smtClean="0"/>
              <a:t>+50 for seismometer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28675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7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Crazy Was That? $300 A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Seismograph= instrument detects and records seismic waves</a:t>
            </a:r>
          </a:p>
          <a:p>
            <a:r>
              <a:rPr lang="en-US" dirty="0" smtClean="0"/>
              <a:t>Seismogram=graph showing the recorded seismic motion</a:t>
            </a:r>
          </a:p>
          <a:p>
            <a:r>
              <a:rPr lang="en-US" dirty="0" smtClean="0"/>
              <a:t>Seismometer= pen that records seismic motion onto </a:t>
            </a:r>
            <a:r>
              <a:rPr lang="en-US" dirty="0" err="1" smtClean="0"/>
              <a:t>siesmogram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29699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How Crazy Was That? $400 Q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Moment magnitude scale (MMS) measures earthquakes based on this?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937125" y="28638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Not My Fault $100 Q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What is the surface along which rocks break and move?</a:t>
            </a:r>
            <a:endParaRPr lang="en-US" sz="28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0723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Crazy Was That? $400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Total amount of energy released during earthquake (displacement of rock &amp; rigidity of rock)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Crazy Was That? $500 Q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Why don’t scientists typically use the Richter Scale anymore?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2771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Crazy Was That? $500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Richter used locally and can only measure EQ between 3.0-7.0; not accurate enough &amp; requires Richter device.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3795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Til</a:t>
            </a:r>
            <a:r>
              <a:rPr lang="en-US" dirty="0" smtClean="0"/>
              <a:t> the Landslide Brought Me Down $100 Q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can be said about the Ring of Fire and earthquake activity? WHY?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4819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Til</a:t>
            </a:r>
            <a:r>
              <a:rPr lang="en-US" dirty="0"/>
              <a:t> the Landslide Brought Me Down $</a:t>
            </a:r>
            <a:r>
              <a:rPr lang="en-US" dirty="0" smtClean="0"/>
              <a:t>100 A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Ring of Fire is a ring of volcanic activity which also mirrors earthquake activity due to the plate boundary interactions.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Til</a:t>
            </a:r>
            <a:r>
              <a:rPr lang="en-US" dirty="0"/>
              <a:t> the Landslide Brought Me Down $</a:t>
            </a:r>
            <a:r>
              <a:rPr lang="en-US" dirty="0" smtClean="0"/>
              <a:t>200 Q</a:t>
            </a:r>
            <a:endParaRPr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 bwMode="auto">
          <a:xfrm>
            <a:off x="838200" y="2133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None/>
            </a:pP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r>
              <a:rPr lang="en-US" b="1" i="1" u="sng" dirty="0" smtClean="0"/>
              <a:t>Briefly</a:t>
            </a:r>
            <a:r>
              <a:rPr lang="en-US" dirty="0" smtClean="0"/>
              <a:t> describe an ideal design MATERIAL for earthquake proof buildings. Support your answer.</a:t>
            </a:r>
            <a:endParaRPr lang="en-US" b="1" i="1" u="sng" dirty="0"/>
          </a:p>
        </p:txBody>
      </p:sp>
    </p:spTree>
  </p:cSld>
  <p:clrMapOvr>
    <a:masterClrMapping/>
  </p:clrMapOvr>
  <p:transition xmlns:p14="http://schemas.microsoft.com/office/powerpoint/2010/main">
    <p:zoom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6867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6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Til</a:t>
            </a:r>
            <a:r>
              <a:rPr lang="en-US" dirty="0"/>
              <a:t> the Landslide Brought Me Down $</a:t>
            </a:r>
            <a:r>
              <a:rPr lang="en-US" dirty="0" smtClean="0"/>
              <a:t>200 A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Wood/Steel more flexible and will be able to support structure and absorb some of seismic energy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7891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Til</a:t>
            </a:r>
            <a:r>
              <a:rPr lang="en-US" dirty="0"/>
              <a:t> the Landslide Brought Me Down $</a:t>
            </a:r>
            <a:r>
              <a:rPr lang="en-US" dirty="0" smtClean="0"/>
              <a:t>300 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Describe how liquefaction may occur during/after an earthquake.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8915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Til</a:t>
            </a:r>
            <a:r>
              <a:rPr lang="en-US" dirty="0"/>
              <a:t> the Landslide Brought Me Down $</a:t>
            </a:r>
            <a:r>
              <a:rPr lang="en-US" dirty="0" smtClean="0"/>
              <a:t>300 A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Soil &amp; other loose material becomes super saturated with water (flooding and damage to water lines) </a:t>
            </a:r>
          </a:p>
          <a:p>
            <a:pPr lvl="1"/>
            <a:r>
              <a:rPr lang="en-US" dirty="0" smtClean="0"/>
              <a:t>Unable to support buildings and </a:t>
            </a:r>
            <a:r>
              <a:rPr lang="en-US" dirty="0" err="1" smtClean="0"/>
              <a:t>sturctures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Til</a:t>
            </a:r>
            <a:r>
              <a:rPr lang="en-US" dirty="0"/>
              <a:t> the Landslide Brought Me Down $</a:t>
            </a:r>
            <a:r>
              <a:rPr lang="en-US" dirty="0" smtClean="0"/>
              <a:t>400 Q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Why is it incorrect to refer to a tsunami as a tidal wave?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4099" name="Rectangle 4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0" name="AutoShape 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1" name="Text Box 6"/>
          <p:cNvSpPr txBox="1">
            <a:spLocks noChangeArrowheads="1"/>
          </p:cNvSpPr>
          <p:nvPr/>
        </p:nvSpPr>
        <p:spPr bwMode="auto">
          <a:xfrm>
            <a:off x="4752975" y="2555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It’s Not My Fault $</a:t>
            </a:r>
            <a:r>
              <a:rPr lang="en-US" dirty="0" smtClean="0"/>
              <a:t>100 A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Fault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40963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Til</a:t>
            </a:r>
            <a:r>
              <a:rPr lang="en-US" dirty="0"/>
              <a:t> the Landslide Brought Me Down $</a:t>
            </a:r>
            <a:r>
              <a:rPr lang="en-US" dirty="0" smtClean="0"/>
              <a:t>400 A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dirty="0" smtClean="0"/>
              <a:t>Tsunami is caused by sudden displacement in ocean floor and </a:t>
            </a:r>
            <a:r>
              <a:rPr lang="en-US" u="sng" dirty="0" smtClean="0"/>
              <a:t>increases volume of water moving ashore</a:t>
            </a:r>
            <a:r>
              <a:rPr lang="en-US" dirty="0" smtClean="0"/>
              <a:t> but not necessarily in height. </a:t>
            </a:r>
          </a:p>
          <a:p>
            <a:pPr marL="457200" lvl="1" indent="0">
              <a:buNone/>
            </a:pPr>
            <a:r>
              <a:rPr lang="en-US" u="sng" smtClean="0"/>
              <a:t>NOT CONTROLLED BY MOON/SUN LIKE TYPICAL OCEAN WAVES</a:t>
            </a:r>
            <a:endParaRPr lang="en-US" u="sng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41987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Til</a:t>
            </a:r>
            <a:r>
              <a:rPr lang="en-US" dirty="0"/>
              <a:t> the Landslide Brought Me Down $</a:t>
            </a:r>
            <a:r>
              <a:rPr lang="en-US" dirty="0" smtClean="0"/>
              <a:t>500 Q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Describe 2 ways that scientists can determine the probability of an earthquake occurring in a particular area.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43011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dirty="0" err="1"/>
              <a:t>Til</a:t>
            </a:r>
            <a:r>
              <a:rPr lang="en-US" dirty="0"/>
              <a:t> the Landslide Brought Me Down $</a:t>
            </a:r>
            <a:r>
              <a:rPr lang="en-US" dirty="0" smtClean="0"/>
              <a:t>500 A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Studying EQ history/patterns/trends</a:t>
            </a:r>
          </a:p>
          <a:p>
            <a:r>
              <a:rPr lang="en-US" dirty="0" smtClean="0"/>
              <a:t>Strain accumulation in rock &amp; @ faults</a:t>
            </a:r>
          </a:p>
          <a:p>
            <a:r>
              <a:rPr lang="en-US" dirty="0" smtClean="0"/>
              <a:t>Charting seismic gaps (sections located around faults that are known to be active but have been dormant)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1447800" y="3078163"/>
            <a:ext cx="62484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4800" b="1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Mixed Bag $100 Q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What is the largest mammal?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1447800" y="3079750"/>
            <a:ext cx="62484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4800" b="1">
              <a:solidFill>
                <a:schemeClr val="bg1"/>
              </a:solidFill>
            </a:endParaRPr>
          </a:p>
        </p:txBody>
      </p:sp>
      <p:sp>
        <p:nvSpPr>
          <p:cNvPr id="45059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6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Mixed Bag $100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Blue whale</a:t>
            </a:r>
            <a:endParaRPr lang="en-US" dirty="0"/>
          </a:p>
        </p:txBody>
      </p:sp>
      <p:pic>
        <p:nvPicPr>
          <p:cNvPr id="45062" name="Picture 6" descr="http://www.earthobserver.org/image.axd?picture=2010%2f2%2fRight%2520Whale%2520Diver%5b1%5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1752600"/>
            <a:ext cx="5362575" cy="3555051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advClick="0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1447800" y="3173413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46083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Mixed Bag $200 Q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111,111,111 x 111,111,111 =  ?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47107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0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Mixed Bag $200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12,345,678,987,654,321 !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48131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Mixed Bag $300 Q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average person falls asleep in how many minutes?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i="1" dirty="0" smtClean="0"/>
              <a:t>Must be within 1 minute</a:t>
            </a:r>
            <a:endParaRPr lang="en-US" i="1" dirty="0"/>
          </a:p>
        </p:txBody>
      </p:sp>
    </p:spTree>
  </p:cSld>
  <p:clrMapOvr>
    <a:masterClrMapping/>
  </p:clrMapOvr>
  <p:transition xmlns:p14="http://schemas.microsoft.com/office/powerpoint/2010/main">
    <p:zoom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49155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5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Mixed Bag $300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7 minutes</a:t>
            </a:r>
            <a:endParaRPr lang="en-US" dirty="0"/>
          </a:p>
        </p:txBody>
      </p:sp>
      <p:pic>
        <p:nvPicPr>
          <p:cNvPr id="49158" name="Picture 6" descr="http://sleepzine.com/wp-content/uploads/2007/04/sleep-helps-you-stud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133600"/>
            <a:ext cx="4286250" cy="28575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advClick="0">
    <p:zoom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0179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Mixed Bag $400 Q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is the most common name in the world?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123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549775" y="30527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It’s Not My Fault $</a:t>
            </a:r>
            <a:r>
              <a:rPr lang="en-US" dirty="0" smtClean="0"/>
              <a:t>200 Q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Three main types of faults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1203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0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Mixed Bag $400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Mohammed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2227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Mixed Bag $500 Q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color was Cocoa-Cola originally?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1447800" y="3173413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3251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5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Mixed Bag $500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Brown! It’s a myth/rumor that it was originally green.</a:t>
            </a:r>
            <a:endParaRPr lang="en-US" dirty="0"/>
          </a:p>
        </p:txBody>
      </p:sp>
      <p:pic>
        <p:nvPicPr>
          <p:cNvPr id="53254" name="Picture 6" descr="http://3.bp.blogspot.com/_ySCIT3KO9Zc/SQDiOT0vr_I/AAAAAAAAN98/QXXKYeg7F04/s400/Coca_cola_pepsi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21006" y="3048000"/>
            <a:ext cx="4151194" cy="27813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advClick="0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6147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714875" y="29003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It’s Not My Fault $</a:t>
            </a:r>
            <a:r>
              <a:rPr lang="en-US" dirty="0" smtClean="0"/>
              <a:t>200 A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normal, reverse, strike-slip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It’s Not My Fault $</a:t>
            </a:r>
            <a:r>
              <a:rPr lang="en-US" dirty="0" smtClean="0"/>
              <a:t>300 Q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List the forces found at each type of fault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8195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It’s Not My Fault $</a:t>
            </a:r>
            <a:r>
              <a:rPr lang="en-US" dirty="0" smtClean="0"/>
              <a:t>300 A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Normal</a:t>
            </a:r>
            <a:r>
              <a:rPr lang="en-US" dirty="0" smtClean="0">
                <a:sym typeface="Wingdings" pitchFamily="2" charset="2"/>
              </a:rPr>
              <a:t> TENSION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Reverse COMPRESSION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Strike-Slip SHEARING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9219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It’s Not My Fault $</a:t>
            </a:r>
            <a:r>
              <a:rPr lang="en-US" dirty="0" smtClean="0"/>
              <a:t>400 Q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Name the type of fault shown here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9221" name="Picture 5" descr="http://ms.cusd220.lake.k12.il.us/Student%20Work/Padal/Third%20Period/rebeccab3/images/normal%20faul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743200"/>
            <a:ext cx="5334000" cy="3108158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Custom 24">
      <a:dk1>
        <a:sysClr val="windowText" lastClr="000000"/>
      </a:dk1>
      <a:lt1>
        <a:srgbClr val="66CC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CC66FF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1028</TotalTime>
  <Words>1351</Words>
  <Application>Microsoft Macintosh PowerPoint</Application>
  <PresentationFormat>On-screen Show (4:3)</PresentationFormat>
  <Paragraphs>317</Paragraphs>
  <Slides>52</Slides>
  <Notes>51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Blank</vt:lpstr>
      <vt:lpstr>PowerPoint Presentation</vt:lpstr>
      <vt:lpstr>PowerPoint Presentation</vt:lpstr>
      <vt:lpstr>It’s Not My Fault $100 Q</vt:lpstr>
      <vt:lpstr>It’s Not My Fault $100 A</vt:lpstr>
      <vt:lpstr>It’s Not My Fault $200 Q</vt:lpstr>
      <vt:lpstr>It’s Not My Fault $200 A</vt:lpstr>
      <vt:lpstr>It’s Not My Fault $300 Q</vt:lpstr>
      <vt:lpstr>It’s Not My Fault $300 A</vt:lpstr>
      <vt:lpstr>It’s Not My Fault $400 Q</vt:lpstr>
      <vt:lpstr>It’s Not My Fault $400 A</vt:lpstr>
      <vt:lpstr>It’s Not My Fault $500 Q</vt:lpstr>
      <vt:lpstr>It’s Not My Fault $500 A</vt:lpstr>
      <vt:lpstr>Catch the Wave $100 Q</vt:lpstr>
      <vt:lpstr>Catch the Wave $100 A</vt:lpstr>
      <vt:lpstr>Catch the Wave $200 Q</vt:lpstr>
      <vt:lpstr>Catch the Wave $200 A</vt:lpstr>
      <vt:lpstr>Catch the Wave $300 Q</vt:lpstr>
      <vt:lpstr>Catch the Wave $300 A</vt:lpstr>
      <vt:lpstr>Catch the Wave $400 Q</vt:lpstr>
      <vt:lpstr>Catch the Wave $400 A</vt:lpstr>
      <vt:lpstr>Catch the Wave $500 Q</vt:lpstr>
      <vt:lpstr>Catch the Wave $500 A</vt:lpstr>
      <vt:lpstr>How Crazy Was That? $100 Q</vt:lpstr>
      <vt:lpstr>How Crazy Was That? $100 A</vt:lpstr>
      <vt:lpstr>How Crazy Was That? $200 Q</vt:lpstr>
      <vt:lpstr>How Crazy Was That? $200 A</vt:lpstr>
      <vt:lpstr>How Crazy Was That? $300 Q</vt:lpstr>
      <vt:lpstr>How Crazy Was That? $300 A</vt:lpstr>
      <vt:lpstr>How Crazy Was That? $400 Q</vt:lpstr>
      <vt:lpstr>How Crazy Was That? $400 A</vt:lpstr>
      <vt:lpstr>How Crazy Was That? $500 Q</vt:lpstr>
      <vt:lpstr>How Crazy Was That? $500 A</vt:lpstr>
      <vt:lpstr>Til the Landslide Brought Me Down $100 Q</vt:lpstr>
      <vt:lpstr>Til the Landslide Brought Me Down $100 A</vt:lpstr>
      <vt:lpstr>Til the Landslide Brought Me Down $200 Q</vt:lpstr>
      <vt:lpstr>Til the Landslide Brought Me Down $200 A</vt:lpstr>
      <vt:lpstr>Til the Landslide Brought Me Down $300 Q</vt:lpstr>
      <vt:lpstr>Til the Landslide Brought Me Down $300 A</vt:lpstr>
      <vt:lpstr>Til the Landslide Brought Me Down $400 Q</vt:lpstr>
      <vt:lpstr>Til the Landslide Brought Me Down $400 A</vt:lpstr>
      <vt:lpstr>Til the Landslide Brought Me Down $500 Q</vt:lpstr>
      <vt:lpstr>Til the Landslide Brought Me Down $500 A</vt:lpstr>
      <vt:lpstr>Mixed Bag $100 Q</vt:lpstr>
      <vt:lpstr>Mixed Bag $100 A</vt:lpstr>
      <vt:lpstr>Mixed Bag $200 Q</vt:lpstr>
      <vt:lpstr>Mixed Bag $200 A</vt:lpstr>
      <vt:lpstr>Mixed Bag $300 Q</vt:lpstr>
      <vt:lpstr>Mixed Bag $300 A</vt:lpstr>
      <vt:lpstr>Mixed Bag $400 Q</vt:lpstr>
      <vt:lpstr>Mixed Bag $400 A</vt:lpstr>
      <vt:lpstr>Mixed Bag $500 Q</vt:lpstr>
      <vt:lpstr>Mixed Bag $500 A</vt:lpstr>
    </vt:vector>
  </TitlesOfParts>
  <Company>Hardin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Blank Jeopardy</dc:title>
  <dc:creator>Eleanor M. Savko</dc:creator>
  <cp:lastModifiedBy>Jillian Boisse</cp:lastModifiedBy>
  <cp:revision>51</cp:revision>
  <dcterms:created xsi:type="dcterms:W3CDTF">1998-08-19T17:45:48Z</dcterms:created>
  <dcterms:modified xsi:type="dcterms:W3CDTF">2013-11-22T16:45:12Z</dcterms:modified>
</cp:coreProperties>
</file>